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4373d29d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4373d29d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4373d29d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4373d29d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4373d29d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4373d29d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c1f0b84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fc1f0b84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c1f0b84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c1f0b84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c1f0b84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c1f0b842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4373d29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4373d29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4373d29d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4373d29d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4373d29d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4373d29d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4373d29d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4373d29d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e164c4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e164c4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4373d29d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4373d29d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4373d29d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4373d29d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4373d29d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4373d29d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digikey.fr/en/resources/conversion-calculators/conversion-calculator-pcb-trace-widt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jlcpcb.com/" TargetMode="External"/><Relationship Id="rId4" Type="http://schemas.openxmlformats.org/officeDocument/2006/relationships/hyperlink" Target="https://support.jlcpcb.com/article/42-how-to-export-altium-pcb-to-gerber-fi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www.youtube.com/watch?v=6N2A6LtBWh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ltium.com/education/students" TargetMode="External"/><Relationship Id="rId4" Type="http://schemas.openxmlformats.org/officeDocument/2006/relationships/hyperlink" Target="mailto:students@altium.com" TargetMode="External"/><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La conception de circuits imprimés</a:t>
            </a:r>
            <a:endParaRPr/>
          </a:p>
        </p:txBody>
      </p:sp>
      <p:sp>
        <p:nvSpPr>
          <p:cNvPr id="135" name="Google Shape;135;p13"/>
          <p:cNvSpPr txBox="1"/>
          <p:nvPr>
            <p:ph idx="1" type="subTitle"/>
          </p:nvPr>
        </p:nvSpPr>
        <p:spPr>
          <a:xfrm>
            <a:off x="4952625" y="2939125"/>
            <a:ext cx="36021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t>avec le </a:t>
            </a:r>
            <a:r>
              <a:rPr lang="fr" sz="2500"/>
              <a:t>logiciel Altium</a:t>
            </a:r>
            <a:endParaRPr sz="2500"/>
          </a:p>
        </p:txBody>
      </p:sp>
      <p:pic>
        <p:nvPicPr>
          <p:cNvPr id="136" name="Google Shape;136;p13"/>
          <p:cNvPicPr preferRelativeResize="0"/>
          <p:nvPr/>
        </p:nvPicPr>
        <p:blipFill>
          <a:blip r:embed="rId3">
            <a:alphaModFix/>
          </a:blip>
          <a:stretch>
            <a:fillRect/>
          </a:stretch>
        </p:blipFill>
        <p:spPr>
          <a:xfrm>
            <a:off x="114800" y="3890950"/>
            <a:ext cx="1846026" cy="1140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PCB - A quoi ça ressemble ?</a:t>
            </a:r>
            <a:endParaRPr/>
          </a:p>
        </p:txBody>
      </p:sp>
      <p:pic>
        <p:nvPicPr>
          <p:cNvPr id="207" name="Google Shape;207;p22" title="20240910_215735.jpg"/>
          <p:cNvPicPr preferRelativeResize="0"/>
          <p:nvPr/>
        </p:nvPicPr>
        <p:blipFill>
          <a:blip r:embed="rId3">
            <a:alphaModFix/>
          </a:blip>
          <a:stretch>
            <a:fillRect/>
          </a:stretch>
        </p:blipFill>
        <p:spPr>
          <a:xfrm>
            <a:off x="4984000" y="1191763"/>
            <a:ext cx="3549676" cy="2211624"/>
          </a:xfrm>
          <a:prstGeom prst="rect">
            <a:avLst/>
          </a:prstGeom>
          <a:noFill/>
          <a:ln>
            <a:noFill/>
          </a:ln>
        </p:spPr>
      </p:pic>
      <p:pic>
        <p:nvPicPr>
          <p:cNvPr id="208" name="Google Shape;208;p22" title="20240910_214351.jpg"/>
          <p:cNvPicPr preferRelativeResize="0"/>
          <p:nvPr/>
        </p:nvPicPr>
        <p:blipFill>
          <a:blip r:embed="rId4">
            <a:alphaModFix/>
          </a:blip>
          <a:stretch>
            <a:fillRect/>
          </a:stretch>
        </p:blipFill>
        <p:spPr>
          <a:xfrm>
            <a:off x="5522763" y="3458300"/>
            <a:ext cx="2472136" cy="1453351"/>
          </a:xfrm>
          <a:prstGeom prst="rect">
            <a:avLst/>
          </a:prstGeom>
          <a:noFill/>
          <a:ln>
            <a:noFill/>
          </a:ln>
        </p:spPr>
      </p:pic>
      <p:pic>
        <p:nvPicPr>
          <p:cNvPr id="209" name="Google Shape;209;p22"/>
          <p:cNvPicPr preferRelativeResize="0"/>
          <p:nvPr/>
        </p:nvPicPr>
        <p:blipFill>
          <a:blip r:embed="rId5">
            <a:alphaModFix/>
          </a:blip>
          <a:stretch>
            <a:fillRect/>
          </a:stretch>
        </p:blipFill>
        <p:spPr>
          <a:xfrm>
            <a:off x="1332862" y="3561375"/>
            <a:ext cx="2293174" cy="1453350"/>
          </a:xfrm>
          <a:prstGeom prst="rect">
            <a:avLst/>
          </a:prstGeom>
          <a:noFill/>
          <a:ln>
            <a:noFill/>
          </a:ln>
        </p:spPr>
      </p:pic>
      <p:pic>
        <p:nvPicPr>
          <p:cNvPr id="210" name="Google Shape;210;p22"/>
          <p:cNvPicPr preferRelativeResize="0"/>
          <p:nvPr/>
        </p:nvPicPr>
        <p:blipFill>
          <a:blip r:embed="rId6">
            <a:alphaModFix/>
          </a:blip>
          <a:stretch>
            <a:fillRect/>
          </a:stretch>
        </p:blipFill>
        <p:spPr>
          <a:xfrm>
            <a:off x="542450" y="1136850"/>
            <a:ext cx="3874001" cy="2321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PCB - Réalisation dans Altium (1)</a:t>
            </a:r>
            <a:endParaRPr/>
          </a:p>
        </p:txBody>
      </p:sp>
      <p:sp>
        <p:nvSpPr>
          <p:cNvPr id="216" name="Google Shape;216;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2000"/>
              <a:t>Les grandes étapes de la réalisation d’un PCB:</a:t>
            </a:r>
            <a:endParaRPr sz="2000"/>
          </a:p>
          <a:p>
            <a:pPr indent="-311150" lvl="0" marL="457200" rtl="0" algn="l">
              <a:spcBef>
                <a:spcPts val="1200"/>
              </a:spcBef>
              <a:spcAft>
                <a:spcPts val="0"/>
              </a:spcAft>
              <a:buSzPts val="1300"/>
              <a:buChar char="●"/>
            </a:pPr>
            <a:r>
              <a:rPr lang="fr"/>
              <a:t>Importation de tous les composants du schéma électrique réalisé précédemment</a:t>
            </a:r>
            <a:endParaRPr/>
          </a:p>
          <a:p>
            <a:pPr indent="-311150" lvl="0" marL="457200" rtl="0" algn="l">
              <a:spcBef>
                <a:spcPts val="0"/>
              </a:spcBef>
              <a:spcAft>
                <a:spcPts val="0"/>
              </a:spcAft>
              <a:buSzPts val="1300"/>
              <a:buChar char="●"/>
            </a:pPr>
            <a:r>
              <a:rPr lang="fr"/>
              <a:t>Détermination de la taille/forme du PCB</a:t>
            </a:r>
            <a:endParaRPr/>
          </a:p>
          <a:p>
            <a:pPr indent="-339725" lvl="0" marL="457200" rtl="0" algn="l">
              <a:spcBef>
                <a:spcPts val="0"/>
              </a:spcBef>
              <a:spcAft>
                <a:spcPts val="0"/>
              </a:spcAft>
              <a:buSzPts val="1750"/>
              <a:buChar char="●"/>
            </a:pPr>
            <a:r>
              <a:rPr lang="fr" sz="1750"/>
              <a:t>Placement des composants sur le PCB</a:t>
            </a:r>
            <a:endParaRPr sz="1750"/>
          </a:p>
          <a:p>
            <a:pPr indent="-339725" lvl="0" marL="457200" rtl="0" algn="l">
              <a:spcBef>
                <a:spcPts val="0"/>
              </a:spcBef>
              <a:spcAft>
                <a:spcPts val="0"/>
              </a:spcAft>
              <a:buSzPts val="1750"/>
              <a:buChar char="●"/>
            </a:pPr>
            <a:r>
              <a:rPr lang="fr" sz="1750"/>
              <a:t>Routage des composants (on les relie entre eux)</a:t>
            </a:r>
            <a:endParaRPr sz="1750"/>
          </a:p>
          <a:p>
            <a:pPr indent="-311150" lvl="0" marL="457200" rtl="0" algn="l">
              <a:spcBef>
                <a:spcPts val="0"/>
              </a:spcBef>
              <a:spcAft>
                <a:spcPts val="0"/>
              </a:spcAft>
              <a:buSzPts val="1300"/>
              <a:buChar char="●"/>
            </a:pPr>
            <a:r>
              <a:rPr lang="fr"/>
              <a:t>Génération d’un plan de masse</a:t>
            </a:r>
            <a:endParaRPr/>
          </a:p>
          <a:p>
            <a:pPr indent="-311150" lvl="0" marL="457200" rtl="0" algn="l">
              <a:spcBef>
                <a:spcPts val="0"/>
              </a:spcBef>
              <a:spcAft>
                <a:spcPts val="0"/>
              </a:spcAft>
              <a:buSzPts val="1300"/>
              <a:buChar char="●"/>
            </a:pPr>
            <a:r>
              <a:rPr lang="fr"/>
              <a:t>Ajout des trous de vis</a:t>
            </a:r>
            <a:endParaRPr/>
          </a:p>
          <a:p>
            <a:pPr indent="-311150" lvl="0" marL="457200" rtl="0" algn="l">
              <a:spcBef>
                <a:spcPts val="0"/>
              </a:spcBef>
              <a:spcAft>
                <a:spcPts val="0"/>
              </a:spcAft>
              <a:buSzPts val="1300"/>
              <a:buChar char="●"/>
            </a:pPr>
            <a:r>
              <a:rPr lang="fr"/>
              <a:t>Ajout de texte : nom, version, année de la carte - légende pour les connecteurs - logo</a:t>
            </a:r>
            <a:endParaRPr/>
          </a:p>
          <a:p>
            <a:pPr indent="-311150" lvl="0" marL="457200" rtl="0" algn="l">
              <a:spcBef>
                <a:spcPts val="0"/>
              </a:spcBef>
              <a:spcAft>
                <a:spcPts val="0"/>
              </a:spcAft>
              <a:buSzPts val="1300"/>
              <a:buChar char="●"/>
            </a:pPr>
            <a:r>
              <a:rPr lang="fr"/>
              <a:t>Vérification du PCB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animEffect filter="fade" transition="in">
                                      <p:cBhvr>
                                        <p:cTn dur="1000"/>
                                        <p:tgtEl>
                                          <p:spTgt spid="2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7" st="7"/>
                                            </p:txEl>
                                          </p:spTgt>
                                        </p:tgtEl>
                                        <p:attrNameLst>
                                          <p:attrName>style.visibility</p:attrName>
                                        </p:attrNameLst>
                                      </p:cBhvr>
                                      <p:to>
                                        <p:strVal val="visible"/>
                                      </p:to>
                                    </p:set>
                                    <p:animEffect filter="fade" transition="in">
                                      <p:cBhvr>
                                        <p:cTn dur="1000"/>
                                        <p:tgtEl>
                                          <p:spTgt spid="2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8" st="8"/>
                                            </p:txEl>
                                          </p:spTgt>
                                        </p:tgtEl>
                                        <p:attrNameLst>
                                          <p:attrName>style.visibility</p:attrName>
                                        </p:attrNameLst>
                                      </p:cBhvr>
                                      <p:to>
                                        <p:strVal val="visible"/>
                                      </p:to>
                                    </p:set>
                                    <p:animEffect filter="fade" transition="in">
                                      <p:cBhvr>
                                        <p:cTn dur="1000"/>
                                        <p:tgtEl>
                                          <p:spTgt spid="2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PCB - Réalisation dans Altium (2)</a:t>
            </a:r>
            <a:endParaRPr/>
          </a:p>
        </p:txBody>
      </p:sp>
      <p:sp>
        <p:nvSpPr>
          <p:cNvPr id="222" name="Google Shape;22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Règles et conseil du placement routage (un puzzle):</a:t>
            </a:r>
            <a:endParaRPr/>
          </a:p>
          <a:p>
            <a:pPr indent="-311150" lvl="0" marL="457200" rtl="0" algn="l">
              <a:spcBef>
                <a:spcPts val="1200"/>
              </a:spcBef>
              <a:spcAft>
                <a:spcPts val="0"/>
              </a:spcAft>
              <a:buSzPts val="1300"/>
              <a:buChar char="●"/>
            </a:pPr>
            <a:r>
              <a:rPr lang="fr"/>
              <a:t>On commence par placer les composants avec le plus de pins plutôt au centre</a:t>
            </a:r>
            <a:endParaRPr/>
          </a:p>
          <a:p>
            <a:pPr indent="-311150" lvl="0" marL="457200" rtl="0" algn="l">
              <a:spcBef>
                <a:spcPts val="0"/>
              </a:spcBef>
              <a:spcAft>
                <a:spcPts val="0"/>
              </a:spcAft>
              <a:buSzPts val="1300"/>
              <a:buChar char="●"/>
            </a:pPr>
            <a:r>
              <a:rPr lang="fr"/>
              <a:t>On peut utiliser les deux faces du PCB</a:t>
            </a:r>
            <a:endParaRPr/>
          </a:p>
          <a:p>
            <a:pPr indent="-311150" lvl="0" marL="457200" rtl="0" algn="l">
              <a:spcBef>
                <a:spcPts val="0"/>
              </a:spcBef>
              <a:spcAft>
                <a:spcPts val="0"/>
              </a:spcAft>
              <a:buSzPts val="1300"/>
              <a:buChar char="●"/>
            </a:pPr>
            <a:r>
              <a:rPr lang="fr"/>
              <a:t>Il faut placer les composants astucieusement pour que les pistes ne se croisent pas (ou le moins possible → on peut tricher en faisant passer une piste sur la face opposée pour le croisement puis en la faisant revenir, mais c’est à utiliser avec modération)</a:t>
            </a:r>
            <a:endParaRPr/>
          </a:p>
          <a:p>
            <a:pPr indent="-311150" lvl="0" marL="457200" rtl="0" algn="l">
              <a:spcBef>
                <a:spcPts val="0"/>
              </a:spcBef>
              <a:spcAft>
                <a:spcPts val="0"/>
              </a:spcAft>
              <a:buSzPts val="1300"/>
              <a:buChar char="●"/>
            </a:pPr>
            <a:r>
              <a:rPr lang="fr"/>
              <a:t>Il faut choisir la largeur des pistes en fonction du courant qu’elles seront </a:t>
            </a:r>
            <a:r>
              <a:rPr lang="fr"/>
              <a:t>amenées</a:t>
            </a:r>
            <a:r>
              <a:rPr lang="fr"/>
              <a:t> à faire transiter </a:t>
            </a:r>
            <a:r>
              <a:rPr lang="fr" sz="1000"/>
              <a:t>(</a:t>
            </a:r>
            <a:r>
              <a:rPr lang="fr" sz="1000" u="sng">
                <a:solidFill>
                  <a:srgbClr val="1155CC"/>
                </a:solidFill>
                <a:latin typeface="Arial"/>
                <a:ea typeface="Arial"/>
                <a:cs typeface="Arial"/>
                <a:sym typeface="Arial"/>
                <a:hlinkClick r:id="rId3">
                  <a:extLst>
                    <a:ext uri="{A12FA001-AC4F-418D-AE19-62706E023703}">
                      <ahyp:hlinkClr val="tx"/>
                    </a:ext>
                  </a:extLst>
                </a:hlinkClick>
              </a:rPr>
              <a:t>https://www.digikey.fr/en/resources/conversion-calculators/conversion-calculator-pcb-trace-width</a:t>
            </a:r>
            <a:r>
              <a:rPr lang="fr" sz="1000"/>
              <a:t>)</a:t>
            </a:r>
            <a:endParaRPr sz="1000"/>
          </a:p>
          <a:p>
            <a:pPr indent="-311150" lvl="0" marL="457200" rtl="0" algn="l">
              <a:spcBef>
                <a:spcPts val="0"/>
              </a:spcBef>
              <a:spcAft>
                <a:spcPts val="0"/>
              </a:spcAft>
              <a:buSzPts val="1300"/>
              <a:buChar char="●"/>
            </a:pPr>
            <a:r>
              <a:rPr lang="fr"/>
              <a:t>On évite de faire des angles droits ou aigus avec les pistes, ou d’en enchaîner inutilement</a:t>
            </a:r>
            <a:endParaRPr/>
          </a:p>
          <a:p>
            <a:pPr indent="-311150" lvl="0" marL="457200" rtl="0" algn="l">
              <a:spcBef>
                <a:spcPts val="0"/>
              </a:spcBef>
              <a:spcAft>
                <a:spcPts val="0"/>
              </a:spcAft>
              <a:buSzPts val="1300"/>
              <a:buChar char="●"/>
            </a:pPr>
            <a:r>
              <a:rPr lang="fr"/>
              <a:t>Avoir une souris (sinon c’est de la torture)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Commander son PCB</a:t>
            </a:r>
            <a:endParaRPr/>
          </a:p>
        </p:txBody>
      </p:sp>
      <p:sp>
        <p:nvSpPr>
          <p:cNvPr id="228" name="Google Shape;228;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Entreprise qui réalise des PCB (pour pas cher) : </a:t>
            </a:r>
            <a:r>
              <a:rPr lang="fr" u="sng">
                <a:solidFill>
                  <a:schemeClr val="hlink"/>
                </a:solidFill>
                <a:hlinkClick r:id="rId3"/>
              </a:rPr>
              <a:t>https://jlcpcb.com/</a:t>
            </a:r>
            <a:endParaRPr/>
          </a:p>
          <a:p>
            <a:pPr indent="0" lvl="0" marL="0" rtl="0" algn="l">
              <a:spcBef>
                <a:spcPts val="1200"/>
              </a:spcBef>
              <a:spcAft>
                <a:spcPts val="0"/>
              </a:spcAft>
              <a:buNone/>
            </a:pPr>
            <a:r>
              <a:rPr lang="fr"/>
              <a:t>Pour générer les fichiers qui servent à commander sur ce site: </a:t>
            </a:r>
            <a:r>
              <a:rPr lang="fr" u="sng">
                <a:solidFill>
                  <a:srgbClr val="1155CC"/>
                </a:solidFill>
                <a:latin typeface="Arial"/>
                <a:ea typeface="Arial"/>
                <a:cs typeface="Arial"/>
                <a:sym typeface="Arial"/>
                <a:hlinkClick r:id="rId4">
                  <a:extLst>
                    <a:ext uri="{A12FA001-AC4F-418D-AE19-62706E023703}">
                      <ahyp:hlinkClr val="tx"/>
                    </a:ext>
                  </a:extLst>
                </a:hlinkClick>
              </a:rPr>
              <a:t>https://support.jlcpcb.com/article/42-how-to-export-altium-pcb-to-gerber-files</a:t>
            </a:r>
            <a:endParaRPr sz="1500"/>
          </a:p>
          <a:p>
            <a:pPr indent="0" lvl="0" marL="0" rtl="0" algn="l">
              <a:spcBef>
                <a:spcPts val="1200"/>
              </a:spcBef>
              <a:spcAft>
                <a:spcPts val="0"/>
              </a:spcAft>
              <a:buNone/>
            </a:pPr>
            <a:r>
              <a:t/>
            </a:r>
            <a:endParaRPr/>
          </a:p>
          <a:p>
            <a:pPr indent="0" lvl="0" marL="0" rtl="0" algn="l">
              <a:spcBef>
                <a:spcPts val="0"/>
              </a:spcBef>
              <a:spcAft>
                <a:spcPts val="0"/>
              </a:spcAft>
              <a:buNone/>
            </a:pPr>
            <a:r>
              <a:rPr lang="fr"/>
              <a:t>Bon à savoir:</a:t>
            </a:r>
            <a:endParaRPr/>
          </a:p>
          <a:p>
            <a:pPr indent="-311150" lvl="0" marL="457200" rtl="0" algn="l">
              <a:spcBef>
                <a:spcPts val="1200"/>
              </a:spcBef>
              <a:spcAft>
                <a:spcPts val="0"/>
              </a:spcAft>
              <a:buSzPts val="1300"/>
              <a:buChar char="●"/>
            </a:pPr>
            <a:r>
              <a:rPr lang="fr"/>
              <a:t>Les PCB se commandent par 5</a:t>
            </a:r>
            <a:endParaRPr/>
          </a:p>
          <a:p>
            <a:pPr indent="-311150" lvl="0" marL="457200" rtl="0" algn="l">
              <a:spcBef>
                <a:spcPts val="0"/>
              </a:spcBef>
              <a:spcAft>
                <a:spcPts val="0"/>
              </a:spcAft>
              <a:buSzPts val="1300"/>
              <a:buChar char="●"/>
            </a:pPr>
            <a:r>
              <a:rPr lang="fr"/>
              <a:t>La livraison “normale” prend 3 semaines, il faut en tenir compte dans les délais des projets</a:t>
            </a:r>
            <a:endParaRPr/>
          </a:p>
          <a:p>
            <a:pPr indent="-311150" lvl="0" marL="457200" rtl="0" algn="l">
              <a:spcBef>
                <a:spcPts val="0"/>
              </a:spcBef>
              <a:spcAft>
                <a:spcPts val="0"/>
              </a:spcAft>
              <a:buSzPts val="1300"/>
              <a:buChar char="●"/>
            </a:pPr>
            <a:r>
              <a:rPr lang="fr"/>
              <a:t>La livraison “rapide” permet d’avoir un PCB qui arrive plus vite (~ 1 semaine) mais ça coûte bien plus cher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823850" y="1732175"/>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Annexes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2500"/>
              <a:t>Lien vers une vidéo qui détaille l’utilisation d’Altium pour concevoir un PCB de zéro: </a:t>
            </a:r>
            <a:r>
              <a:rPr lang="fr" sz="2500" u="sng">
                <a:solidFill>
                  <a:srgbClr val="1155CC"/>
                </a:solidFill>
                <a:latin typeface="Arial"/>
                <a:ea typeface="Arial"/>
                <a:cs typeface="Arial"/>
                <a:sym typeface="Arial"/>
                <a:hlinkClick r:id="rId3">
                  <a:extLst>
                    <a:ext uri="{A12FA001-AC4F-418D-AE19-62706E023703}">
                      <ahyp:hlinkClr val="tx"/>
                    </a:ext>
                  </a:extLst>
                </a:hlinkClick>
              </a:rPr>
              <a:t>https://www.youtube.com/watch?v=6N2A6LtBWh0</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Sommaire</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fr" sz="1400"/>
              <a:t>Qu’est-ce qu’un circuit imprimé (PCB) ?</a:t>
            </a:r>
            <a:endParaRPr sz="1400"/>
          </a:p>
          <a:p>
            <a:pPr indent="-317500" lvl="0" marL="457200" rtl="0" algn="l">
              <a:spcBef>
                <a:spcPts val="0"/>
              </a:spcBef>
              <a:spcAft>
                <a:spcPts val="0"/>
              </a:spcAft>
              <a:buSzPts val="1400"/>
              <a:buChar char="●"/>
            </a:pPr>
            <a:r>
              <a:rPr lang="fr" sz="1400"/>
              <a:t>Pourquoi on utilise des circuits imprimés ?</a:t>
            </a:r>
            <a:endParaRPr sz="1400"/>
          </a:p>
          <a:p>
            <a:pPr indent="-317500" lvl="0" marL="457200" rtl="0" algn="l">
              <a:spcBef>
                <a:spcPts val="0"/>
              </a:spcBef>
              <a:spcAft>
                <a:spcPts val="0"/>
              </a:spcAft>
              <a:buSzPts val="1400"/>
              <a:buChar char="●"/>
            </a:pPr>
            <a:r>
              <a:rPr lang="fr" sz="1400"/>
              <a:t>Les étapes de la conception d’un circuit imprimé:</a:t>
            </a:r>
            <a:endParaRPr sz="1400"/>
          </a:p>
          <a:p>
            <a:pPr indent="-311150" lvl="1" marL="914400" rtl="0" algn="l">
              <a:spcBef>
                <a:spcPts val="0"/>
              </a:spcBef>
              <a:spcAft>
                <a:spcPts val="0"/>
              </a:spcAft>
              <a:buSzPts val="1300"/>
              <a:buChar char="○"/>
            </a:pPr>
            <a:r>
              <a:rPr lang="fr" sz="1300"/>
              <a:t>Prérequis: Installer Altium Designer</a:t>
            </a:r>
            <a:endParaRPr sz="1300"/>
          </a:p>
          <a:p>
            <a:pPr indent="-311150" lvl="1" marL="914400" rtl="0" algn="l">
              <a:spcBef>
                <a:spcPts val="0"/>
              </a:spcBef>
              <a:spcAft>
                <a:spcPts val="0"/>
              </a:spcAft>
              <a:buSzPts val="1300"/>
              <a:buChar char="○"/>
            </a:pPr>
            <a:r>
              <a:rPr lang="fr" sz="1300"/>
              <a:t>Le schéma électrique</a:t>
            </a:r>
            <a:endParaRPr sz="1300"/>
          </a:p>
          <a:p>
            <a:pPr indent="-304800" lvl="2" marL="1371600" rtl="0" algn="l">
              <a:spcBef>
                <a:spcPts val="0"/>
              </a:spcBef>
              <a:spcAft>
                <a:spcPts val="0"/>
              </a:spcAft>
              <a:buSzPts val="1200"/>
              <a:buChar char="■"/>
            </a:pPr>
            <a:r>
              <a:rPr lang="fr" sz="1200"/>
              <a:t>A quoi ça ressemble ?</a:t>
            </a:r>
            <a:endParaRPr sz="1200"/>
          </a:p>
          <a:p>
            <a:pPr indent="-304800" lvl="2" marL="1371600" rtl="0" algn="l">
              <a:spcBef>
                <a:spcPts val="0"/>
              </a:spcBef>
              <a:spcAft>
                <a:spcPts val="0"/>
              </a:spcAft>
              <a:buSzPts val="1200"/>
              <a:buChar char="■"/>
            </a:pPr>
            <a:r>
              <a:rPr lang="fr" sz="1200"/>
              <a:t>Conception</a:t>
            </a:r>
            <a:endParaRPr sz="1200"/>
          </a:p>
          <a:p>
            <a:pPr indent="-304800" lvl="2" marL="1371600" rtl="0" algn="l">
              <a:spcBef>
                <a:spcPts val="0"/>
              </a:spcBef>
              <a:spcAft>
                <a:spcPts val="0"/>
              </a:spcAft>
              <a:buSzPts val="1200"/>
              <a:buChar char="■"/>
            </a:pPr>
            <a:r>
              <a:rPr lang="fr" sz="1200"/>
              <a:t>Réalisation dans Altium</a:t>
            </a:r>
            <a:endParaRPr sz="1200"/>
          </a:p>
          <a:p>
            <a:pPr indent="-311150" lvl="1" marL="914400" rtl="0" algn="l">
              <a:spcBef>
                <a:spcPts val="0"/>
              </a:spcBef>
              <a:spcAft>
                <a:spcPts val="0"/>
              </a:spcAft>
              <a:buSzPts val="1300"/>
              <a:buChar char="○"/>
            </a:pPr>
            <a:r>
              <a:rPr lang="fr" sz="1300"/>
              <a:t>Le PCB</a:t>
            </a:r>
            <a:endParaRPr sz="1300"/>
          </a:p>
          <a:p>
            <a:pPr indent="-304800" lvl="2" marL="1371600" rtl="0" algn="l">
              <a:spcBef>
                <a:spcPts val="0"/>
              </a:spcBef>
              <a:spcAft>
                <a:spcPts val="0"/>
              </a:spcAft>
              <a:buSzPts val="1200"/>
              <a:buChar char="■"/>
            </a:pPr>
            <a:r>
              <a:rPr lang="fr" sz="1200"/>
              <a:t>A quoi ça ressemble ?</a:t>
            </a:r>
            <a:endParaRPr sz="1200"/>
          </a:p>
          <a:p>
            <a:pPr indent="-304800" lvl="2" marL="1371600" rtl="0" algn="l">
              <a:spcBef>
                <a:spcPts val="0"/>
              </a:spcBef>
              <a:spcAft>
                <a:spcPts val="0"/>
              </a:spcAft>
              <a:buSzPts val="1200"/>
              <a:buChar char="■"/>
            </a:pPr>
            <a:r>
              <a:rPr lang="fr" sz="1200"/>
              <a:t>Réalisation dans Altium</a:t>
            </a:r>
            <a:endParaRPr sz="1200"/>
          </a:p>
          <a:p>
            <a:pPr indent="-311150" lvl="1" marL="914400" rtl="0" algn="l">
              <a:spcBef>
                <a:spcPts val="0"/>
              </a:spcBef>
              <a:spcAft>
                <a:spcPts val="0"/>
              </a:spcAft>
              <a:buSzPts val="1300"/>
              <a:buChar char="○"/>
            </a:pPr>
            <a:r>
              <a:rPr lang="fr" sz="1300"/>
              <a:t>Commander son PCB</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Qu’est ce qu’un circuit imprimé (PCB) ?</a:t>
            </a:r>
            <a:endParaRPr/>
          </a:p>
        </p:txBody>
      </p:sp>
      <p:pic>
        <p:nvPicPr>
          <p:cNvPr id="148" name="Google Shape;148;p15" title="20240910_214404.jpg"/>
          <p:cNvPicPr preferRelativeResize="0"/>
          <p:nvPr/>
        </p:nvPicPr>
        <p:blipFill>
          <a:blip r:embed="rId3">
            <a:alphaModFix/>
          </a:blip>
          <a:stretch>
            <a:fillRect/>
          </a:stretch>
        </p:blipFill>
        <p:spPr>
          <a:xfrm>
            <a:off x="5529868" y="2758051"/>
            <a:ext cx="3466825" cy="2106851"/>
          </a:xfrm>
          <a:prstGeom prst="rect">
            <a:avLst/>
          </a:prstGeom>
          <a:noFill/>
          <a:ln>
            <a:noFill/>
          </a:ln>
        </p:spPr>
      </p:pic>
      <p:pic>
        <p:nvPicPr>
          <p:cNvPr id="149" name="Google Shape;149;p15" title="20240910_214351.jpg"/>
          <p:cNvPicPr preferRelativeResize="0"/>
          <p:nvPr/>
        </p:nvPicPr>
        <p:blipFill>
          <a:blip r:embed="rId4">
            <a:alphaModFix/>
          </a:blip>
          <a:stretch>
            <a:fillRect/>
          </a:stretch>
        </p:blipFill>
        <p:spPr>
          <a:xfrm>
            <a:off x="506913" y="1050675"/>
            <a:ext cx="5644175" cy="3318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idx="1" type="body"/>
          </p:nvPr>
        </p:nvSpPr>
        <p:spPr>
          <a:xfrm>
            <a:off x="322375" y="1524700"/>
            <a:ext cx="5348100" cy="307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sz="2100"/>
              <a:t>On doit distribuer correctement l’électricité apportée par notre source (la batterie du robot)</a:t>
            </a:r>
            <a:endParaRPr sz="2100"/>
          </a:p>
          <a:p>
            <a:pPr indent="0" lvl="0" marL="0" rtl="0" algn="l">
              <a:spcBef>
                <a:spcPts val="1200"/>
              </a:spcBef>
              <a:spcAft>
                <a:spcPts val="0"/>
              </a:spcAft>
              <a:buNone/>
            </a:pPr>
            <a:r>
              <a:t/>
            </a:r>
            <a:endParaRPr/>
          </a:p>
          <a:p>
            <a:pPr indent="0" lvl="0" marL="0" rtl="0" algn="l">
              <a:spcBef>
                <a:spcPts val="1200"/>
              </a:spcBef>
              <a:spcAft>
                <a:spcPts val="0"/>
              </a:spcAft>
              <a:buNone/>
            </a:pPr>
            <a:r>
              <a:rPr lang="fr" sz="1400"/>
              <a:t>Pour cela, on doit:</a:t>
            </a:r>
            <a:endParaRPr sz="1400"/>
          </a:p>
          <a:p>
            <a:pPr indent="-310832" lvl="0" marL="457200" rtl="0" algn="l">
              <a:spcBef>
                <a:spcPts val="1200"/>
              </a:spcBef>
              <a:spcAft>
                <a:spcPts val="0"/>
              </a:spcAft>
              <a:buSzPct val="100000"/>
              <a:buChar char="●"/>
            </a:pPr>
            <a:r>
              <a:rPr lang="fr" sz="1400"/>
              <a:t>Alimenter les micro</a:t>
            </a:r>
            <a:r>
              <a:rPr lang="fr" sz="1400"/>
              <a:t>contrôleurs</a:t>
            </a:r>
            <a:endParaRPr sz="1400"/>
          </a:p>
          <a:p>
            <a:pPr indent="-310832" lvl="0" marL="457200" rtl="0" algn="l">
              <a:spcBef>
                <a:spcPts val="0"/>
              </a:spcBef>
              <a:spcAft>
                <a:spcPts val="0"/>
              </a:spcAft>
              <a:buSzPct val="100000"/>
              <a:buChar char="●"/>
            </a:pPr>
            <a:r>
              <a:rPr lang="fr" sz="1400"/>
              <a:t>Permettre à ces </a:t>
            </a:r>
            <a:r>
              <a:rPr lang="fr" sz="1400"/>
              <a:t>microcontrôleurs</a:t>
            </a:r>
            <a:r>
              <a:rPr lang="fr" sz="1400"/>
              <a:t> de commander les actionneurs du robot en les alimentant de la bonne manière et avec le timing voulu</a:t>
            </a:r>
            <a:endParaRPr sz="1400"/>
          </a:p>
          <a:p>
            <a:pPr indent="-310832" lvl="0" marL="457200" rtl="0" algn="l">
              <a:spcBef>
                <a:spcPts val="0"/>
              </a:spcBef>
              <a:spcAft>
                <a:spcPts val="0"/>
              </a:spcAft>
              <a:buSzPct val="100000"/>
              <a:buChar char="●"/>
            </a:pPr>
            <a:r>
              <a:rPr lang="fr" sz="1400"/>
              <a:t>Permettre à ces microcontrôleurs de récupérer les informations issues des capteurs du robot, qui doivent de plus être alimentés correctement</a:t>
            </a:r>
            <a:endParaRPr sz="1400"/>
          </a:p>
        </p:txBody>
      </p:sp>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Pourquoi on utilise des circuits imprimés ?</a:t>
            </a:r>
            <a:endParaRPr/>
          </a:p>
        </p:txBody>
      </p:sp>
      <p:pic>
        <p:nvPicPr>
          <p:cNvPr id="156" name="Google Shape;156;p16"/>
          <p:cNvPicPr preferRelativeResize="0"/>
          <p:nvPr/>
        </p:nvPicPr>
        <p:blipFill>
          <a:blip r:embed="rId3">
            <a:alphaModFix/>
          </a:blip>
          <a:stretch>
            <a:fillRect/>
          </a:stretch>
        </p:blipFill>
        <p:spPr>
          <a:xfrm>
            <a:off x="6173800" y="1199575"/>
            <a:ext cx="2575727" cy="3530849"/>
          </a:xfrm>
          <a:prstGeom prst="rect">
            <a:avLst/>
          </a:prstGeom>
          <a:noFill/>
          <a:ln>
            <a:noFill/>
          </a:ln>
        </p:spPr>
      </p:pic>
      <p:sp>
        <p:nvSpPr>
          <p:cNvPr id="157" name="Google Shape;157;p16"/>
          <p:cNvSpPr txBox="1"/>
          <p:nvPr/>
        </p:nvSpPr>
        <p:spPr>
          <a:xfrm>
            <a:off x="5820063" y="4730425"/>
            <a:ext cx="32832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lt1"/>
                </a:solidFill>
                <a:latin typeface="Lato"/>
                <a:ea typeface="Lato"/>
                <a:cs typeface="Lato"/>
                <a:sym typeface="Lato"/>
              </a:rPr>
              <a:t>Architecture électrique type de nos robots</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10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1000"/>
                                        <p:tgtEl>
                                          <p:spTgt spid="1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animEffect filter="fade" transition="in">
                                      <p:cBhvr>
                                        <p:cTn dur="1000"/>
                                        <p:tgtEl>
                                          <p:spTgt spid="1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animEffect filter="fade" transition="in">
                                      <p:cBhvr>
                                        <p:cTn dur="1000"/>
                                        <p:tgtEl>
                                          <p:spTgt spid="1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586350" y="1753800"/>
            <a:ext cx="4824600" cy="145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fr"/>
              <a:t>Les étapes de la conception d’un circuit imprimé</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Prérequis : Installer Altium Designer</a:t>
            </a:r>
            <a:endParaRPr/>
          </a:p>
        </p:txBody>
      </p:sp>
      <p:sp>
        <p:nvSpPr>
          <p:cNvPr id="168" name="Google Shape;168;p18"/>
          <p:cNvSpPr txBox="1"/>
          <p:nvPr>
            <p:ph idx="1" type="body"/>
          </p:nvPr>
        </p:nvSpPr>
        <p:spPr>
          <a:xfrm>
            <a:off x="1277100" y="1195375"/>
            <a:ext cx="7038900" cy="3589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lang="fr" u="sng">
                <a:solidFill>
                  <a:schemeClr val="hlink"/>
                </a:solidFill>
                <a:hlinkClick r:id="rId3"/>
              </a:rPr>
              <a:t>https://www.altium.com/education/students</a:t>
            </a:r>
            <a:endParaRPr/>
          </a:p>
          <a:p>
            <a:pPr indent="0" lvl="0" marL="0" rtl="0" algn="l">
              <a:spcBef>
                <a:spcPts val="1200"/>
              </a:spcBef>
              <a:spcAft>
                <a:spcPts val="0"/>
              </a:spcAft>
              <a:buNone/>
            </a:pPr>
            <a:r>
              <a:rPr lang="fr"/>
              <a:t>Se référer au tutoriel d’installation d’Altium Designer 2024.</a:t>
            </a:r>
            <a:endParaRPr/>
          </a:p>
          <a:p>
            <a:pPr indent="0" lvl="0" marL="0" rtl="0" algn="l">
              <a:spcBef>
                <a:spcPts val="1200"/>
              </a:spcBef>
              <a:spcAft>
                <a:spcPts val="1200"/>
              </a:spcAft>
              <a:buNone/>
            </a:pPr>
            <a:r>
              <a:rPr lang="fr"/>
              <a:t>En cas de problème (le mail concernant la licence qui n’arrive pas par exemple), contacter le support pour les étudiants : </a:t>
            </a:r>
            <a:r>
              <a:rPr lang="fr" u="sng">
                <a:solidFill>
                  <a:schemeClr val="hlink"/>
                </a:solidFill>
                <a:hlinkClick r:id="rId4"/>
              </a:rPr>
              <a:t>students@altium.com</a:t>
            </a:r>
            <a:r>
              <a:rPr lang="fr"/>
              <a:t> (en anglais).</a:t>
            </a:r>
            <a:endParaRPr/>
          </a:p>
        </p:txBody>
      </p:sp>
      <p:pic>
        <p:nvPicPr>
          <p:cNvPr id="169" name="Google Shape;169;p18"/>
          <p:cNvPicPr preferRelativeResize="0"/>
          <p:nvPr/>
        </p:nvPicPr>
        <p:blipFill>
          <a:blip r:embed="rId5">
            <a:alphaModFix/>
          </a:blip>
          <a:stretch>
            <a:fillRect/>
          </a:stretch>
        </p:blipFill>
        <p:spPr>
          <a:xfrm>
            <a:off x="2499400" y="1195374"/>
            <a:ext cx="4635101" cy="215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296350"/>
            <a:ext cx="7117800" cy="6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schéma électrique - A quoi ça ressemble ?</a:t>
            </a:r>
            <a:endParaRPr/>
          </a:p>
        </p:txBody>
      </p:sp>
      <p:pic>
        <p:nvPicPr>
          <p:cNvPr id="175" name="Google Shape;175;p19"/>
          <p:cNvPicPr preferRelativeResize="0"/>
          <p:nvPr/>
        </p:nvPicPr>
        <p:blipFill>
          <a:blip r:embed="rId3">
            <a:alphaModFix/>
          </a:blip>
          <a:stretch>
            <a:fillRect/>
          </a:stretch>
        </p:blipFill>
        <p:spPr>
          <a:xfrm>
            <a:off x="1541150" y="959200"/>
            <a:ext cx="6061699" cy="401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schéma électrique - </a:t>
            </a:r>
            <a:r>
              <a:rPr lang="fr"/>
              <a:t>Conception</a:t>
            </a:r>
            <a:endParaRPr/>
          </a:p>
        </p:txBody>
      </p:sp>
      <p:sp>
        <p:nvSpPr>
          <p:cNvPr id="181" name="Google Shape;181;p20"/>
          <p:cNvSpPr txBox="1"/>
          <p:nvPr>
            <p:ph idx="1" type="body"/>
          </p:nvPr>
        </p:nvSpPr>
        <p:spPr>
          <a:xfrm>
            <a:off x="951300" y="1757013"/>
            <a:ext cx="18024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fr" sz="1302"/>
              <a:t>Qu’est ce que je veux faire ?</a:t>
            </a:r>
            <a:endParaRPr i="1" sz="1302"/>
          </a:p>
        </p:txBody>
      </p:sp>
      <p:sp>
        <p:nvSpPr>
          <p:cNvPr id="182" name="Google Shape;182;p20"/>
          <p:cNvSpPr/>
          <p:nvPr/>
        </p:nvSpPr>
        <p:spPr>
          <a:xfrm>
            <a:off x="2855250" y="1810863"/>
            <a:ext cx="553200" cy="553800"/>
          </a:xfrm>
          <a:prstGeom prst="rightArrow">
            <a:avLst>
              <a:gd fmla="val 50000" name="adj1"/>
              <a:gd fmla="val 49991"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20"/>
          <p:cNvSpPr txBox="1"/>
          <p:nvPr>
            <p:ph idx="1" type="body"/>
          </p:nvPr>
        </p:nvSpPr>
        <p:spPr>
          <a:xfrm>
            <a:off x="3510000" y="1757013"/>
            <a:ext cx="2106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fr" sz="1302"/>
              <a:t>Comment je peux le faire ? Avec quelles fonctions ?</a:t>
            </a:r>
            <a:endParaRPr i="1" sz="1302"/>
          </a:p>
        </p:txBody>
      </p:sp>
      <p:sp>
        <p:nvSpPr>
          <p:cNvPr id="184" name="Google Shape;184;p20"/>
          <p:cNvSpPr txBox="1"/>
          <p:nvPr>
            <p:ph idx="1" type="body"/>
          </p:nvPr>
        </p:nvSpPr>
        <p:spPr>
          <a:xfrm>
            <a:off x="6373200" y="1438713"/>
            <a:ext cx="2309400" cy="1298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lang="fr" sz="1302"/>
              <a:t>Avec quels composants je peux réaliser ces fonctions ? Comment relier tous les composants entre eux pour que ça marche ?</a:t>
            </a:r>
            <a:endParaRPr i="1" sz="1302"/>
          </a:p>
        </p:txBody>
      </p:sp>
      <p:sp>
        <p:nvSpPr>
          <p:cNvPr id="185" name="Google Shape;185;p20"/>
          <p:cNvSpPr/>
          <p:nvPr/>
        </p:nvSpPr>
        <p:spPr>
          <a:xfrm>
            <a:off x="5718450" y="1810863"/>
            <a:ext cx="553200" cy="553800"/>
          </a:xfrm>
          <a:prstGeom prst="rightArrow">
            <a:avLst>
              <a:gd fmla="val 50000" name="adj1"/>
              <a:gd fmla="val 49991"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 name="Google Shape;186;p20"/>
          <p:cNvSpPr txBox="1"/>
          <p:nvPr>
            <p:ph idx="1" type="body"/>
          </p:nvPr>
        </p:nvSpPr>
        <p:spPr>
          <a:xfrm>
            <a:off x="133425" y="3477100"/>
            <a:ext cx="19416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i="1" lang="fr" sz="1302"/>
              <a:t>Je veux faire clignoter une LED avec une pile</a:t>
            </a:r>
            <a:r>
              <a:rPr i="1" lang="fr" sz="1302"/>
              <a:t> 9V</a:t>
            </a:r>
            <a:endParaRPr i="1" sz="1302"/>
          </a:p>
        </p:txBody>
      </p:sp>
      <p:sp>
        <p:nvSpPr>
          <p:cNvPr id="187" name="Google Shape;187;p20"/>
          <p:cNvSpPr/>
          <p:nvPr/>
        </p:nvSpPr>
        <p:spPr>
          <a:xfrm>
            <a:off x="2351050" y="3530950"/>
            <a:ext cx="553200" cy="553800"/>
          </a:xfrm>
          <a:prstGeom prst="rightArrow">
            <a:avLst>
              <a:gd fmla="val 50000" name="adj1"/>
              <a:gd fmla="val 49991"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20"/>
          <p:cNvSpPr txBox="1"/>
          <p:nvPr>
            <p:ph idx="1" type="body"/>
          </p:nvPr>
        </p:nvSpPr>
        <p:spPr>
          <a:xfrm>
            <a:off x="3180263" y="3129400"/>
            <a:ext cx="3032700" cy="1356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i="1" lang="fr" sz="1302"/>
              <a:t>J’ai besoin de générer un créneau entre 0V et un état haut supporté par ma LED. J’ai donc besoin d’un circuit générateur de créneau et d’un circuit pour réduire une tension, en plus de la LED</a:t>
            </a:r>
            <a:endParaRPr i="1" sz="1302"/>
          </a:p>
        </p:txBody>
      </p:sp>
      <p:sp>
        <p:nvSpPr>
          <p:cNvPr id="189" name="Google Shape;189;p20"/>
          <p:cNvSpPr txBox="1"/>
          <p:nvPr>
            <p:ph idx="1" type="body"/>
          </p:nvPr>
        </p:nvSpPr>
        <p:spPr>
          <a:xfrm flipH="1">
            <a:off x="7318225" y="3674047"/>
            <a:ext cx="452400" cy="26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i="1" lang="fr" sz="1302"/>
              <a:t>…</a:t>
            </a:r>
            <a:endParaRPr i="1" sz="1302"/>
          </a:p>
        </p:txBody>
      </p:sp>
      <p:sp>
        <p:nvSpPr>
          <p:cNvPr id="190" name="Google Shape;190;p20"/>
          <p:cNvSpPr/>
          <p:nvPr/>
        </p:nvSpPr>
        <p:spPr>
          <a:xfrm>
            <a:off x="6488988" y="3530950"/>
            <a:ext cx="553200" cy="553800"/>
          </a:xfrm>
          <a:prstGeom prst="rightArrow">
            <a:avLst>
              <a:gd fmla="val 50000" name="adj1"/>
              <a:gd fmla="val 49991"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20"/>
          <p:cNvSpPr txBox="1"/>
          <p:nvPr>
            <p:ph idx="1" type="body"/>
          </p:nvPr>
        </p:nvSpPr>
        <p:spPr>
          <a:xfrm>
            <a:off x="3592650" y="2647813"/>
            <a:ext cx="1941600" cy="411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1018"/>
              <a:buNone/>
            </a:pPr>
            <a:r>
              <a:rPr i="1" lang="fr" sz="1502"/>
              <a:t>Exemple</a:t>
            </a:r>
            <a:endParaRPr i="1" sz="1502"/>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297500" y="393750"/>
            <a:ext cx="7038900" cy="59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Le schéma électrique - Réalisation dans Altium</a:t>
            </a:r>
            <a:endParaRPr/>
          </a:p>
        </p:txBody>
      </p:sp>
      <p:sp>
        <p:nvSpPr>
          <p:cNvPr id="197" name="Google Shape;197;p21"/>
          <p:cNvSpPr txBox="1"/>
          <p:nvPr>
            <p:ph idx="1" type="body"/>
          </p:nvPr>
        </p:nvSpPr>
        <p:spPr>
          <a:xfrm>
            <a:off x="1052550" y="1201900"/>
            <a:ext cx="6586800" cy="121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Pour chaque type de composant, on réalise les actions suivantes:</a:t>
            </a:r>
            <a:endParaRPr/>
          </a:p>
          <a:p>
            <a:pPr indent="-298450" lvl="1" marL="914400" rtl="0" algn="l">
              <a:spcBef>
                <a:spcPts val="0"/>
              </a:spcBef>
              <a:spcAft>
                <a:spcPts val="0"/>
              </a:spcAft>
              <a:buSzPts val="1100"/>
              <a:buChar char="○"/>
            </a:pPr>
            <a:r>
              <a:rPr lang="fr"/>
              <a:t>On ajoute le composant sur notre schéma</a:t>
            </a:r>
            <a:endParaRPr/>
          </a:p>
          <a:p>
            <a:pPr indent="-298450" lvl="1" marL="914400" rtl="0" algn="l">
              <a:spcBef>
                <a:spcPts val="0"/>
              </a:spcBef>
              <a:spcAft>
                <a:spcPts val="0"/>
              </a:spcAft>
              <a:buSzPts val="1100"/>
              <a:buChar char="○"/>
            </a:pPr>
            <a:r>
              <a:rPr lang="fr"/>
              <a:t>On vérifie que sa footprint correspond au composant réel que l’on veut utiliser</a:t>
            </a:r>
            <a:endParaRPr/>
          </a:p>
          <a:p>
            <a:pPr indent="-298450" lvl="1" marL="914400" rtl="0" algn="l">
              <a:spcBef>
                <a:spcPts val="0"/>
              </a:spcBef>
              <a:spcAft>
                <a:spcPts val="0"/>
              </a:spcAft>
              <a:buSzPts val="1100"/>
              <a:buChar char="○"/>
            </a:pPr>
            <a:r>
              <a:rPr lang="fr"/>
              <a:t>Si il y a plusieurs composants de ce type sur notre schéma, on le copie-colle</a:t>
            </a:r>
            <a:endParaRPr/>
          </a:p>
          <a:p>
            <a:pPr indent="-298450" lvl="1" marL="914400" rtl="0" algn="l">
              <a:spcBef>
                <a:spcPts val="0"/>
              </a:spcBef>
              <a:spcAft>
                <a:spcPts val="0"/>
              </a:spcAft>
              <a:buSzPts val="1100"/>
              <a:buChar char="○"/>
            </a:pPr>
            <a:r>
              <a:rPr lang="fr"/>
              <a:t>Si un composant possède une valeur (résistance ou capacité) on lui donne la valeur voulue</a:t>
            </a:r>
            <a:endParaRPr/>
          </a:p>
        </p:txBody>
      </p:sp>
      <p:pic>
        <p:nvPicPr>
          <p:cNvPr id="198" name="Google Shape;198;p21"/>
          <p:cNvPicPr preferRelativeResize="0"/>
          <p:nvPr/>
        </p:nvPicPr>
        <p:blipFill rotWithShape="1">
          <a:blip r:embed="rId3">
            <a:alphaModFix/>
          </a:blip>
          <a:srcRect b="10916" l="14555" r="12082" t="6697"/>
          <a:stretch/>
        </p:blipFill>
        <p:spPr>
          <a:xfrm>
            <a:off x="7045100" y="929312"/>
            <a:ext cx="1394150" cy="938788"/>
          </a:xfrm>
          <a:prstGeom prst="rect">
            <a:avLst/>
          </a:prstGeom>
          <a:noFill/>
          <a:ln>
            <a:noFill/>
          </a:ln>
        </p:spPr>
      </p:pic>
      <p:pic>
        <p:nvPicPr>
          <p:cNvPr id="199" name="Google Shape;199;p21"/>
          <p:cNvPicPr preferRelativeResize="0"/>
          <p:nvPr/>
        </p:nvPicPr>
        <p:blipFill rotWithShape="1">
          <a:blip r:embed="rId4">
            <a:alphaModFix/>
          </a:blip>
          <a:srcRect b="35587" l="24176" r="39439" t="31530"/>
          <a:stretch/>
        </p:blipFill>
        <p:spPr>
          <a:xfrm>
            <a:off x="7951099" y="1679325"/>
            <a:ext cx="1150223" cy="798801"/>
          </a:xfrm>
          <a:prstGeom prst="rect">
            <a:avLst/>
          </a:prstGeom>
          <a:noFill/>
          <a:ln>
            <a:noFill/>
          </a:ln>
        </p:spPr>
      </p:pic>
      <p:sp>
        <p:nvSpPr>
          <p:cNvPr id="200" name="Google Shape;200;p21"/>
          <p:cNvSpPr txBox="1"/>
          <p:nvPr>
            <p:ph idx="1" type="body"/>
          </p:nvPr>
        </p:nvSpPr>
        <p:spPr>
          <a:xfrm>
            <a:off x="1052550" y="2290050"/>
            <a:ext cx="6586800" cy="127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Une fois tous les composants ajoutés, on les relie entre eux en traçant des fils et en utilisant des nets:</a:t>
            </a:r>
            <a:endParaRPr/>
          </a:p>
          <a:p>
            <a:pPr indent="-298450" lvl="1" marL="914400" rtl="0" algn="l">
              <a:spcBef>
                <a:spcPts val="0"/>
              </a:spcBef>
              <a:spcAft>
                <a:spcPts val="0"/>
              </a:spcAft>
              <a:buSzPts val="1100"/>
              <a:buChar char="○"/>
            </a:pPr>
            <a:r>
              <a:rPr lang="fr"/>
              <a:t>Plutôt que de relier absolument tout ensemble, on peut donner des noms aux fils. Deux fils qui ont le même nom seront considérés comme étant le même net et donc reliés entre eux.</a:t>
            </a:r>
            <a:endParaRPr/>
          </a:p>
          <a:p>
            <a:pPr indent="-298450" lvl="1" marL="914400" rtl="0" algn="l">
              <a:spcBef>
                <a:spcPts val="0"/>
              </a:spcBef>
              <a:spcAft>
                <a:spcPts val="0"/>
              </a:spcAft>
              <a:buSzPts val="1100"/>
              <a:buChar char="○"/>
            </a:pPr>
            <a:r>
              <a:rPr lang="fr"/>
              <a:t>Il existe des nets spéciaux pour matérialiser la/les masse(s) et la/les alimentation(s)</a:t>
            </a:r>
            <a:endParaRPr/>
          </a:p>
        </p:txBody>
      </p:sp>
      <p:sp>
        <p:nvSpPr>
          <p:cNvPr id="201" name="Google Shape;201;p21"/>
          <p:cNvSpPr txBox="1"/>
          <p:nvPr>
            <p:ph idx="1" type="body"/>
          </p:nvPr>
        </p:nvSpPr>
        <p:spPr>
          <a:xfrm>
            <a:off x="1052550" y="3384400"/>
            <a:ext cx="6586800" cy="121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Quelques bonnes pratiques additionnelles:</a:t>
            </a:r>
            <a:endParaRPr/>
          </a:p>
          <a:p>
            <a:pPr indent="-298450" lvl="1" marL="914400" rtl="0" algn="l">
              <a:spcBef>
                <a:spcPts val="0"/>
              </a:spcBef>
              <a:spcAft>
                <a:spcPts val="0"/>
              </a:spcAft>
              <a:buSzPts val="1100"/>
              <a:buChar char="○"/>
            </a:pPr>
            <a:r>
              <a:rPr lang="fr"/>
              <a:t>Donner des noms explicites et pratiques aux composants</a:t>
            </a:r>
            <a:endParaRPr/>
          </a:p>
          <a:p>
            <a:pPr indent="-298450" lvl="1" marL="914400" rtl="0" algn="l">
              <a:spcBef>
                <a:spcPts val="0"/>
              </a:spcBef>
              <a:spcAft>
                <a:spcPts val="0"/>
              </a:spcAft>
              <a:buSzPts val="1100"/>
              <a:buChar char="○"/>
            </a:pPr>
            <a:r>
              <a:rPr lang="fr"/>
              <a:t>Séparer les différentes fonctions dans le schéma par des traits pour faire des blocs</a:t>
            </a:r>
            <a:endParaRPr/>
          </a:p>
          <a:p>
            <a:pPr indent="-298450" lvl="1" marL="914400" rtl="0" algn="l">
              <a:spcBef>
                <a:spcPts val="0"/>
              </a:spcBef>
              <a:spcAft>
                <a:spcPts val="0"/>
              </a:spcAft>
              <a:buSzPts val="1100"/>
              <a:buChar char="○"/>
            </a:pPr>
            <a:r>
              <a:rPr lang="fr"/>
              <a:t>Ajouter des commentaires pour décrire ces fonctions</a:t>
            </a:r>
            <a:endParaRPr/>
          </a:p>
          <a:p>
            <a:pPr indent="-298450" lvl="1" marL="914400" rtl="0" algn="l">
              <a:spcBef>
                <a:spcPts val="0"/>
              </a:spcBef>
              <a:spcAft>
                <a:spcPts val="0"/>
              </a:spcAft>
              <a:buSzPts val="1100"/>
              <a:buChar char="○"/>
            </a:pPr>
            <a:r>
              <a:rPr lang="fr"/>
              <a:t>S’inspirer du travail des années précédentes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